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466" r:id="rId4"/>
    <p:sldId id="500" r:id="rId5"/>
    <p:sldId id="576" r:id="rId6"/>
    <p:sldId id="519" r:id="rId7"/>
    <p:sldId id="520" r:id="rId8"/>
    <p:sldId id="522" r:id="rId9"/>
    <p:sldId id="600" r:id="rId10"/>
    <p:sldId id="521" r:id="rId11"/>
    <p:sldId id="577" r:id="rId12"/>
    <p:sldId id="523" r:id="rId13"/>
    <p:sldId id="578" r:id="rId14"/>
    <p:sldId id="579" r:id="rId15"/>
    <p:sldId id="581" r:id="rId16"/>
    <p:sldId id="582" r:id="rId17"/>
    <p:sldId id="583" r:id="rId18"/>
    <p:sldId id="584" r:id="rId19"/>
    <p:sldId id="585" r:id="rId20"/>
    <p:sldId id="562" r:id="rId21"/>
    <p:sldId id="586" r:id="rId22"/>
    <p:sldId id="587" r:id="rId23"/>
    <p:sldId id="588" r:id="rId24"/>
    <p:sldId id="594" r:id="rId25"/>
    <p:sldId id="589" r:id="rId26"/>
    <p:sldId id="590" r:id="rId27"/>
    <p:sldId id="592" r:id="rId28"/>
    <p:sldId id="598" r:id="rId29"/>
    <p:sldId id="593" r:id="rId30"/>
    <p:sldId id="575" r:id="rId31"/>
    <p:sldId id="595" r:id="rId32"/>
    <p:sldId id="596" r:id="rId33"/>
    <p:sldId id="599" r:id="rId34"/>
    <p:sldId id="597" r:id="rId35"/>
    <p:sldId id="561" r:id="rId36"/>
    <p:sldId id="518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Bootstrap" id="{13C67FD4-2B9F-49BD-9771-70FAC46174E5}">
          <p14:sldIdLst>
            <p14:sldId id="576"/>
            <p14:sldId id="519"/>
            <p14:sldId id="520"/>
            <p14:sldId id="522"/>
            <p14:sldId id="600"/>
            <p14:sldId id="521"/>
            <p14:sldId id="577"/>
            <p14:sldId id="523"/>
            <p14:sldId id="578"/>
            <p14:sldId id="579"/>
            <p14:sldId id="581"/>
            <p14:sldId id="582"/>
            <p14:sldId id="583"/>
            <p14:sldId id="584"/>
            <p14:sldId id="585"/>
          </p14:sldIdLst>
        </p14:section>
        <p14:section name="Cookies" id="{EC79756F-24AF-4D7E-A575-6574611C49B3}">
          <p14:sldIdLst>
            <p14:sldId id="562"/>
            <p14:sldId id="586"/>
            <p14:sldId id="587"/>
            <p14:sldId id="588"/>
            <p14:sldId id="594"/>
            <p14:sldId id="589"/>
            <p14:sldId id="590"/>
            <p14:sldId id="592"/>
            <p14:sldId id="598"/>
            <p14:sldId id="593"/>
          </p14:sldIdLst>
        </p14:section>
        <p14:section name="Sessions" id="{17CF3466-1610-4817-8704-570FABB5D120}">
          <p14:sldIdLst>
            <p14:sldId id="575"/>
            <p14:sldId id="595"/>
            <p14:sldId id="596"/>
            <p14:sldId id="599"/>
            <p14:sldId id="597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3" d="100"/>
          <a:sy n="83" d="100"/>
        </p:scale>
        <p:origin x="77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xample.bg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fragis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jax.googleapis.com/ajax/libs/jquery/3.1.1/jquery.min.js" TargetMode="External"/><Relationship Id="rId2" Type="http://schemas.openxmlformats.org/officeDocument/2006/relationships/hyperlink" Target="https://maxcdn.bootstrapcdn.com/bootstrap/3.3.7/css/bootstrap.min.c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3.3.7/js/bootstrap.min.j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/>
              <a:t>State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/>
              <a:t>Cookies, Sessions, Bootstrap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161930" y="3675657"/>
            <a:ext cx="196098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State 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85" y="3731557"/>
            <a:ext cx="1676853" cy="1676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3810000"/>
            <a:ext cx="2459766" cy="2459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27" y="3912252"/>
            <a:ext cx="1950461" cy="1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24" y="4876800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18" y="358139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form-horizontal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Cookies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2" y="2405743"/>
            <a:ext cx="9241051" cy="3841637"/>
          </a:xfr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Bootstrap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Cookies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6773" y="16002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83" y="1151121"/>
            <a:ext cx="11804822" cy="557035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doesn’t store </a:t>
            </a:r>
            <a:r>
              <a:rPr lang="en-US" dirty="0"/>
              <a:t>information about the requests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is Stateless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2086838" y="25353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58533" y="3416715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30140" y="2860362"/>
            <a:ext cx="88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95" y="3175430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94" y="4916672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927466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3" y="4875322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55" y="3267295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5" y="2798770"/>
            <a:ext cx="2263324" cy="22633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44077" y="2514600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383555" y="3987737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4547" y="3459034"/>
            <a:ext cx="107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376591" y="4568697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930140" y="4045477"/>
            <a:ext cx="102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</a:t>
            </a:r>
          </a:p>
        </p:txBody>
      </p:sp>
      <p:sp>
        <p:nvSpPr>
          <p:cNvPr id="44" name="AutoShape 25"/>
          <p:cNvSpPr>
            <a:spLocks noChangeArrowheads="1"/>
          </p:cNvSpPr>
          <p:nvPr/>
        </p:nvSpPr>
        <p:spPr bwMode="auto">
          <a:xfrm>
            <a:off x="5062391" y="4959286"/>
            <a:ext cx="2590800" cy="457200"/>
          </a:xfrm>
          <a:prstGeom prst="wedgeRoundRectCallout">
            <a:avLst>
              <a:gd name="adj1" fmla="val -8790"/>
              <a:gd name="adj2" fmla="val -899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 stored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8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2" grpId="0"/>
      <p:bldP spid="41" grpId="0"/>
      <p:bldP spid="43" grpId="0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4" y="1151121"/>
            <a:ext cx="11925397" cy="5570355"/>
          </a:xfrm>
        </p:spPr>
        <p:txBody>
          <a:bodyPr/>
          <a:lstStyle/>
          <a:p>
            <a:r>
              <a:rPr lang="en-US" dirty="0"/>
              <a:t>A small file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applications embeds on the user's computer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Cookies?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565008" y="303749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36107" y="4572000"/>
            <a:ext cx="648250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63344" y="4034689"/>
            <a:ext cx="606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HTTP/1.1 200 OK Set-Cookie: </a:t>
            </a:r>
            <a:r>
              <a:rPr lang="en-US" sz="2800" dirty="0" err="1" smtClean="0"/>
              <a:t>lang</a:t>
            </a:r>
            <a:r>
              <a:rPr lang="en-US" sz="2800" dirty="0" smtClean="0"/>
              <a:t>=</a:t>
            </a:r>
            <a:r>
              <a:rPr lang="en-US" sz="2800" dirty="0" err="1" smtClean="0"/>
              <a:t>en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5" y="3677543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64" y="5418785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2" y="5429579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3" y="5377435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5" y="3769408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62" y="3332170"/>
            <a:ext cx="2263324" cy="22633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26164" y="3048000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670317" y="2033992"/>
            <a:ext cx="4506666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http://www.oracle.com/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36107" y="2456122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37253" y="2485137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73158" y="3769408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63263" y="3221562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</a:t>
            </a:r>
            <a:r>
              <a:rPr lang="en-US" sz="2800" dirty="0" smtClean="0">
                <a:hlinkClick r:id="rId8"/>
              </a:rPr>
              <a:t>www.example.bg</a:t>
            </a:r>
            <a:r>
              <a:rPr lang="en-US" sz="2800" dirty="0" smtClean="0"/>
              <a:t> HTTP/1.1</a:t>
            </a:r>
            <a:endParaRPr lang="en-US" sz="28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70558" y="5242840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63263" y="4768389"/>
            <a:ext cx="4739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</a:t>
            </a:r>
            <a:r>
              <a:rPr lang="en-US" sz="2800" dirty="0" smtClean="0">
                <a:hlinkClick r:id="rId8"/>
              </a:rPr>
              <a:t>www.example.bg</a:t>
            </a:r>
            <a:r>
              <a:rPr lang="en-US" sz="2800" dirty="0" smtClean="0"/>
              <a:t> HTTP/1.1</a:t>
            </a:r>
            <a:br>
              <a:rPr lang="en-US" sz="2800" dirty="0" smtClean="0"/>
            </a:br>
            <a:r>
              <a:rPr lang="en-US" sz="2800" dirty="0" smtClean="0"/>
              <a:t>Cookie: </a:t>
            </a:r>
            <a:r>
              <a:rPr lang="en-US" sz="2800" dirty="0" err="1" smtClean="0"/>
              <a:t>lang</a:t>
            </a:r>
            <a:r>
              <a:rPr lang="en-US" sz="2800" dirty="0" smtClean="0"/>
              <a:t>=</a:t>
            </a:r>
            <a:r>
              <a:rPr lang="en-US" sz="2800" dirty="0" err="1" smtClean="0"/>
              <a:t>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9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2" grpId="0"/>
      <p:bldP spid="24" grpId="0" animBg="1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Example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447800"/>
            <a:ext cx="10609953" cy="4530668"/>
          </a:xfrm>
          <a:prstGeom prst="rect">
            <a:avLst/>
          </a:prstGeom>
        </p:spPr>
      </p:pic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6780212" y="2362200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0056812" y="2809461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7008812" y="3200400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7999412" y="3725679"/>
            <a:ext cx="1981200" cy="457200"/>
          </a:xfrm>
          <a:prstGeom prst="wedgeRoundRectCallout">
            <a:avLst>
              <a:gd name="adj1" fmla="val -62594"/>
              <a:gd name="adj2" fmla="val 31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Is secured?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6399212" y="4275725"/>
            <a:ext cx="1981200" cy="457200"/>
          </a:xfrm>
          <a:prstGeom prst="wedgeRoundRectCallout">
            <a:avLst>
              <a:gd name="adj1" fmla="val -63096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HTTP only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9465365" y="4628322"/>
            <a:ext cx="1981200" cy="457200"/>
          </a:xfrm>
          <a:prstGeom prst="wedgeRoundRectCallout">
            <a:avLst>
              <a:gd name="adj1" fmla="val -63096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Created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9588741" y="5362282"/>
            <a:ext cx="1734447" cy="457200"/>
          </a:xfrm>
          <a:prstGeom prst="wedgeRoundRectCallout">
            <a:avLst>
              <a:gd name="adj1" fmla="val -57366"/>
              <a:gd name="adj2" fmla="val -486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Expires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Purpose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45" y="1362332"/>
            <a:ext cx="1171093" cy="11710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21886" y="889511"/>
            <a:ext cx="126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81" y="4190820"/>
            <a:ext cx="1295009" cy="134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90" y="4053598"/>
            <a:ext cx="1585202" cy="1585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4154204"/>
            <a:ext cx="1383989" cy="138398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08812" y="2667000"/>
            <a:ext cx="2438400" cy="13865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94012" y="2667000"/>
            <a:ext cx="2285969" cy="15238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53791" y="2744636"/>
            <a:ext cx="0" cy="10653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4794" y="5538193"/>
            <a:ext cx="1632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Language 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52202" y="5669133"/>
            <a:ext cx="3403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Preferences (Remember sign in)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65873" y="5638800"/>
            <a:ext cx="1632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Store</a:t>
            </a:r>
          </a:p>
          <a:p>
            <a:pPr algn="ctr"/>
            <a:r>
              <a:rPr lang="en-US" sz="2800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2348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cookies are stored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, usually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r>
              <a:rPr lang="en-US" dirty="0"/>
              <a:t>Download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SQLite browser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here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In Mozilla cookies are located here: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Open the file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sqlite browser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your Cookies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4" y="3200400"/>
            <a:ext cx="11277600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C:\Users\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{username}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\AppData\Roaming\Mozilla\Firefox\Profiles\2awcekaj.default\cookies.sqlite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168001"/>
            <a:ext cx="5709962" cy="14552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36812" y="5638800"/>
            <a:ext cx="1600200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your Cookies (2)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1" y="2667000"/>
            <a:ext cx="11066211" cy="2231424"/>
          </a:xfrm>
          <a:prstGeom prst="rect">
            <a:avLst/>
          </a:prstGeom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98812" y="2352261"/>
            <a:ext cx="1219200" cy="45720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826096" y="4905082"/>
            <a:ext cx="1219200" cy="457200"/>
          </a:xfrm>
          <a:prstGeom prst="wedgeRoundRectCallout">
            <a:avLst>
              <a:gd name="adj1" fmla="val -24279"/>
              <a:gd name="adj2" fmla="val -768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423706" y="2438400"/>
            <a:ext cx="1219200" cy="457200"/>
          </a:xfrm>
          <a:prstGeom prst="wedgeRoundRectCallout">
            <a:avLst>
              <a:gd name="adj1" fmla="val -42214"/>
              <a:gd name="adj2" fmla="val 687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9465364" y="2551044"/>
            <a:ext cx="1981200" cy="457200"/>
          </a:xfrm>
          <a:prstGeom prst="wedgeRoundRectCallout">
            <a:avLst>
              <a:gd name="adj1" fmla="val -14434"/>
              <a:gd name="adj2" fmla="val 86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Created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7923212" y="5127024"/>
            <a:ext cx="2754071" cy="457200"/>
          </a:xfrm>
          <a:prstGeom prst="wedgeRoundRectCallout">
            <a:avLst>
              <a:gd name="adj1" fmla="val -32465"/>
              <a:gd name="adj2" fmla="val -87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Last accessed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4" y="1151121"/>
            <a:ext cx="11925397" cy="5570355"/>
          </a:xfrm>
        </p:spPr>
        <p:txBody>
          <a:bodyPr/>
          <a:lstStyle/>
          <a:p>
            <a:r>
              <a:rPr lang="en-US" dirty="0"/>
              <a:t>Cookies stored by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external party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Cookies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43838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22612" y="3950115"/>
            <a:ext cx="633395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20565" y="3330388"/>
            <a:ext cx="259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 transfer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5" y="3708830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94" y="5450072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460866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33" y="5408722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5" y="3800695"/>
            <a:ext cx="1870776" cy="11208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122612" y="4250307"/>
            <a:ext cx="6467271" cy="7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593128" y="1904622"/>
            <a:ext cx="5243495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http://stackoverflow.com/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58919" y="2326752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991854" y="2376024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45" y="5037590"/>
            <a:ext cx="2500463" cy="14518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83" y="3273096"/>
            <a:ext cx="1433331" cy="14333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36645" y="2872272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56570" y="4845641"/>
            <a:ext cx="186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Third Party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122612" y="4673762"/>
            <a:ext cx="6014033" cy="7871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1"/>
          </p:cNvCxnSpPr>
          <p:nvPr/>
        </p:nvCxnSpPr>
        <p:spPr>
          <a:xfrm>
            <a:off x="3122612" y="4956450"/>
            <a:ext cx="6014033" cy="8070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481870">
            <a:off x="5275689" y="4555688"/>
            <a:ext cx="259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 transfer</a:t>
            </a:r>
          </a:p>
        </p:txBody>
      </p:sp>
    </p:spTree>
    <p:extLst>
      <p:ext uri="{BB962C8B-B14F-4D97-AF65-F5344CB8AC3E}">
        <p14:creationId xmlns:p14="http://schemas.microsoft.com/office/powerpoint/2010/main" val="947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4" grpId="0" animBg="1"/>
      <p:bldP spid="28" grpId="0"/>
      <p:bldP spid="29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Custom-made Cookie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2659082"/>
            <a:ext cx="11506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getCookie(String[]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cookieString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args[0]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StringTokenizer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pairs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StringTokenizer(cookieString,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while(pairs.hasMoreTokens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pair = pairs.nextToken();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StringTokenizer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StringTokenizer(pair,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String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cookie.nextToken();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String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cookie.nextToken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3212" y="2124575"/>
            <a:ext cx="1150619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1533203"/>
            <a:ext cx="57150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com.cgi.Main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$HTTP_COOKIE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30451" y="979188"/>
            <a:ext cx="5715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invoker.cgi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28012" y="846752"/>
            <a:ext cx="2438400" cy="45720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HTTP Variable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23212" y="2212851"/>
            <a:ext cx="3429000" cy="708303"/>
          </a:xfrm>
          <a:prstGeom prst="wedgeRoundRectCallout">
            <a:avLst>
              <a:gd name="adj1" fmla="val -63781"/>
              <a:gd name="adj2" fmla="val 3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Command-line arguments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 smtClean="0"/>
              <a:t>Cookie Exercise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22" y="304800"/>
            <a:ext cx="9241051" cy="38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Sessions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57" y="3048000"/>
            <a:ext cx="9938916" cy="2874893"/>
          </a:xfrm>
        </p:spPr>
      </p:pic>
    </p:spTree>
    <p:extLst>
      <p:ext uri="{BB962C8B-B14F-4D97-AF65-F5344CB8AC3E}">
        <p14:creationId xmlns:p14="http://schemas.microsoft.com/office/powerpoint/2010/main" val="35582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session is a way to store information to be used across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pages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Sessions?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3694937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9013" y="3269974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38" y="5398997"/>
            <a:ext cx="874252" cy="874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35" y="3962400"/>
            <a:ext cx="874252" cy="874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35" y="2771450"/>
            <a:ext cx="874252" cy="874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48" y="3962400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2829" y="329607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0323" y="294696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/login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8771" y="413791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/home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8186" y="5574513"/>
            <a:ext cx="172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/products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147" y="5008776"/>
            <a:ext cx="175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user:</a:t>
            </a:r>
            <a:r>
              <a:rPr lang="en-US" sz="2800" dirty="0"/>
              <a:t> Teo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356386" y="3649917"/>
            <a:ext cx="1221858" cy="4967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09055" y="4447601"/>
            <a:ext cx="2009227" cy="11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340919" y="4399526"/>
            <a:ext cx="1255478" cy="334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52583" y="4722394"/>
            <a:ext cx="1243814" cy="5479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4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with Cookies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0" y="3033915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1931" y="260895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85" y="37157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31366" y="3129882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6626" y="1851013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5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8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96376" y="3115549"/>
            <a:ext cx="770771" cy="1907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851013"/>
            <a:ext cx="777817" cy="7778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357600"/>
            <a:ext cx="777817" cy="7778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6625" y="4280118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7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427412" y="4591677"/>
            <a:ext cx="762000" cy="2851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9574811" y="1612365"/>
            <a:ext cx="1787869" cy="1988470"/>
          </a:xfrm>
          <a:prstGeom prst="roundRect">
            <a:avLst/>
          </a:prstGeom>
          <a:solidFill>
            <a:srgbClr val="6B85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sid 5 {</a:t>
            </a:r>
            <a:br>
              <a:rPr lang="en-US" sz="2000" dirty="0"/>
            </a:br>
            <a:r>
              <a:rPr lang="en-US" sz="2000" dirty="0"/>
              <a:t>  uid: 101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r>
              <a:rPr lang="en-US" sz="2000" dirty="0"/>
              <a:t>sid 7 {</a:t>
            </a:r>
            <a:br>
              <a:rPr lang="en-US" sz="2000" dirty="0"/>
            </a:br>
            <a:r>
              <a:rPr lang="en-US" sz="2000" dirty="0"/>
              <a:t>  uid: 102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endParaRPr lang="en-US" dirty="0"/>
          </a:p>
        </p:txBody>
      </p:sp>
      <p:sp>
        <p:nvSpPr>
          <p:cNvPr id="45" name="Can 44"/>
          <p:cNvSpPr/>
          <p:nvPr/>
        </p:nvSpPr>
        <p:spPr>
          <a:xfrm>
            <a:off x="9773245" y="4591677"/>
            <a:ext cx="1425604" cy="184802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uid  name</a:t>
            </a:r>
            <a:br>
              <a:rPr lang="en-US" dirty="0"/>
            </a:br>
            <a:r>
              <a:rPr lang="en-US" dirty="0"/>
              <a:t>101 Teo</a:t>
            </a:r>
          </a:p>
          <a:p>
            <a:r>
              <a:rPr lang="en-US" dirty="0"/>
              <a:t>102 Bojo</a:t>
            </a:r>
            <a:endParaRPr lang="bg-BG" dirty="0"/>
          </a:p>
        </p:txBody>
      </p:sp>
      <p:sp>
        <p:nvSpPr>
          <p:cNvPr id="48" name="TextBox 47"/>
          <p:cNvSpPr txBox="1"/>
          <p:nvPr/>
        </p:nvSpPr>
        <p:spPr>
          <a:xfrm>
            <a:off x="9424132" y="1099527"/>
            <a:ext cx="23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5813" y="4034076"/>
            <a:ext cx="168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33632" y="2412079"/>
            <a:ext cx="2933159" cy="916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378647" y="3391492"/>
            <a:ext cx="977658" cy="3867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181786" y="4819905"/>
            <a:ext cx="1371380" cy="6957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333632" y="4495800"/>
            <a:ext cx="3085727" cy="1556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3150378" y="3362980"/>
            <a:ext cx="788686" cy="221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92298" y="4869776"/>
            <a:ext cx="818232" cy="307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538612">
            <a:off x="6896233" y="2374671"/>
            <a:ext cx="146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Validate</a:t>
            </a:r>
          </a:p>
        </p:txBody>
      </p:sp>
      <p:sp>
        <p:nvSpPr>
          <p:cNvPr id="75" name="TextBox 74"/>
          <p:cNvSpPr txBox="1"/>
          <p:nvPr/>
        </p:nvSpPr>
        <p:spPr>
          <a:xfrm rot="1607758">
            <a:off x="8199816" y="4647293"/>
            <a:ext cx="150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data</a:t>
            </a:r>
          </a:p>
        </p:txBody>
      </p:sp>
      <p:sp>
        <p:nvSpPr>
          <p:cNvPr id="76" name="TextBox 75"/>
          <p:cNvSpPr txBox="1"/>
          <p:nvPr/>
        </p:nvSpPr>
        <p:spPr>
          <a:xfrm rot="1607758">
            <a:off x="5800853" y="5305827"/>
            <a:ext cx="4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personal web page</a:t>
            </a:r>
          </a:p>
        </p:txBody>
      </p:sp>
      <p:sp>
        <p:nvSpPr>
          <p:cNvPr id="77" name="TextBox 76"/>
          <p:cNvSpPr txBox="1"/>
          <p:nvPr/>
        </p:nvSpPr>
        <p:spPr>
          <a:xfrm rot="743552">
            <a:off x="3319508" y="2643810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8" name="TextBox 77"/>
          <p:cNvSpPr txBox="1"/>
          <p:nvPr/>
        </p:nvSpPr>
        <p:spPr>
          <a:xfrm rot="20255812">
            <a:off x="3276332" y="4234189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9" name="TextBox 78"/>
          <p:cNvSpPr txBox="1"/>
          <p:nvPr/>
        </p:nvSpPr>
        <p:spPr>
          <a:xfrm rot="743552">
            <a:off x="3099786" y="3468852"/>
            <a:ext cx="97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81" name="TextBox 80"/>
          <p:cNvSpPr txBox="1"/>
          <p:nvPr/>
        </p:nvSpPr>
        <p:spPr>
          <a:xfrm rot="20255812">
            <a:off x="3623757" y="4968385"/>
            <a:ext cx="89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</p:spTree>
    <p:extLst>
      <p:ext uri="{BB962C8B-B14F-4D97-AF65-F5344CB8AC3E}">
        <p14:creationId xmlns:p14="http://schemas.microsoft.com/office/powerpoint/2010/main" val="160631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9" grpId="0"/>
      <p:bldP spid="44" grpId="0" animBg="1"/>
      <p:bldP spid="45" grpId="0" animBg="1"/>
      <p:bldP spid="48" grpId="0"/>
      <p:bldP spid="49" grpId="0"/>
      <p:bldP spid="74" grpId="0"/>
      <p:bldP spid="75" grpId="0"/>
      <p:bldP spid="76" grpId="0"/>
      <p:bldP spid="77" grpId="0"/>
      <p:bldP spid="78" grpId="0"/>
      <p:bldP spid="79" grpId="0"/>
      <p:bldP spid="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Custom-made Session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68285" y="2057208"/>
            <a:ext cx="70866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Session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Map&lt;String, String&gt;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pairs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Date createdOn;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Date expiresOn;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68285" y="1524000"/>
            <a:ext cx="7086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211585" y="2819400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Unique id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9404434" y="3585167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Key-value pairs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98771" y="4423463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Creation date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506985" y="5148949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Expiration date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Create your own </a:t>
            </a:r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93043"/>
            <a:ext cx="9938916" cy="28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200" dirty="0"/>
              <a:t> provides an easy way to create</a:t>
            </a:r>
            <a:br>
              <a:rPr lang="en-US" sz="3200" dirty="0"/>
            </a:br>
            <a:r>
              <a:rPr lang="en-US" sz="3200" dirty="0"/>
              <a:t>responsive design that fits on all screens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Cookies </a:t>
            </a:r>
            <a:r>
              <a:rPr lang="en-US" sz="3200" dirty="0"/>
              <a:t>are client based stored information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They are created by web applications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Browser sends them back to the application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Sessions </a:t>
            </a:r>
            <a:r>
              <a:rPr lang="en-US" sz="3200" dirty="0"/>
              <a:t>are server based information that</a:t>
            </a:r>
            <a:br>
              <a:rPr lang="en-US" sz="3200" dirty="0"/>
            </a:br>
            <a:r>
              <a:rPr lang="en-US" sz="3200" dirty="0"/>
              <a:t>is used across multiple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Bootstrap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2590800"/>
            <a:ext cx="6404389" cy="3603536"/>
          </a:xfrm>
        </p:spPr>
      </p:pic>
    </p:spTree>
    <p:extLst>
      <p:ext uri="{BB962C8B-B14F-4D97-AF65-F5344CB8AC3E}">
        <p14:creationId xmlns:p14="http://schemas.microsoft.com/office/powerpoint/2010/main" val="5237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Import Option 1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1059041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href="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https://maxcdn.bootstrapcdn.com/bootstrap/3.3.7/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964041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hlinkClick r:id="rId3"/>
              </a:rPr>
              <a:t>https://ajax.googleapis.com/ajax/libs/</a:t>
            </a:r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/3.1.1/jquery.min.js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4857763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hlinkClick r:id="rId4"/>
              </a:rPr>
              <a:t>https://maxcdn.bootstrapcdn.com/bootstrap/3.3.7/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Import Option 2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/jquery.min.js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3620</TotalTime>
  <Words>1231</Words>
  <Application>Microsoft Office PowerPoint</Application>
  <PresentationFormat>Custom</PresentationFormat>
  <Paragraphs>344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State Management</vt:lpstr>
      <vt:lpstr>Table of Contents</vt:lpstr>
      <vt:lpstr>Have a Question?</vt:lpstr>
      <vt:lpstr>Bootstrap</vt:lpstr>
      <vt:lpstr>What is a Responsive Design?</vt:lpstr>
      <vt:lpstr>Bootstrap</vt:lpstr>
      <vt:lpstr>Bootstrap Import Option 1</vt:lpstr>
      <vt:lpstr>Bootstrap Import Option 2</vt:lpstr>
      <vt:lpstr>Grid System</vt:lpstr>
      <vt:lpstr>Grid System Demo</vt:lpstr>
      <vt:lpstr>Containers</vt:lpstr>
      <vt:lpstr>Column Classes</vt:lpstr>
      <vt:lpstr>Column Classes (2)</vt:lpstr>
      <vt:lpstr>HTML Table</vt:lpstr>
      <vt:lpstr>HTML Table with Bootstrap</vt:lpstr>
      <vt:lpstr>Form with Bootstrap</vt:lpstr>
      <vt:lpstr>Jumbotron</vt:lpstr>
      <vt:lpstr>Alerts</vt:lpstr>
      <vt:lpstr>Cookies</vt:lpstr>
      <vt:lpstr>HTTP is Stateless</vt:lpstr>
      <vt:lpstr>What are Cookies?</vt:lpstr>
      <vt:lpstr>Cookie Example</vt:lpstr>
      <vt:lpstr>Cookie Purpose</vt:lpstr>
      <vt:lpstr>Examine your Cookies</vt:lpstr>
      <vt:lpstr>Examine your Cookies (2)</vt:lpstr>
      <vt:lpstr>Third Party Cookies</vt:lpstr>
      <vt:lpstr>Custom-made Cookie</vt:lpstr>
      <vt:lpstr>Cookie Exercise</vt:lpstr>
      <vt:lpstr>Sessions</vt:lpstr>
      <vt:lpstr>What are Sessions?</vt:lpstr>
      <vt:lpstr>Relation with Cookies</vt:lpstr>
      <vt:lpstr>Custom-made Session</vt:lpstr>
      <vt:lpstr>Create your own Sessions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 Development Basics - State Management</dc:title>
  <dc:subject>Java, Bootstrap, Cookies, Sessions</dc:subject>
  <dc:creator>Software University Foundation</dc:creator>
  <cp:keywords>Java, Bootstrap, Cookies, Sessions</cp:keywords>
  <dc:description>https://softuni.bg/courses/java-web-development-basics</dc:description>
  <cp:lastModifiedBy>Teodor Dimitrov</cp:lastModifiedBy>
  <cp:revision>160</cp:revision>
  <dcterms:created xsi:type="dcterms:W3CDTF">2014-01-02T17:00:34Z</dcterms:created>
  <dcterms:modified xsi:type="dcterms:W3CDTF">2017-01-27T17:57:41Z</dcterms:modified>
  <cp:category>Java, Bootstrap, Cookies, Sessions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